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7"/>
  </p:notesMasterIdLst>
  <p:sldIdLst>
    <p:sldId id="256" r:id="rId2"/>
    <p:sldId id="272" r:id="rId3"/>
    <p:sldId id="287" r:id="rId4"/>
    <p:sldId id="275" r:id="rId5"/>
    <p:sldId id="285" r:id="rId6"/>
    <p:sldId id="277" r:id="rId7"/>
    <p:sldId id="281" r:id="rId8"/>
    <p:sldId id="279" r:id="rId9"/>
    <p:sldId id="278" r:id="rId10"/>
    <p:sldId id="280" r:id="rId11"/>
    <p:sldId id="284" r:id="rId12"/>
    <p:sldId id="282" r:id="rId13"/>
    <p:sldId id="283" r:id="rId14"/>
    <p:sldId id="286" r:id="rId15"/>
    <p:sldId id="274" r:id="rId16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DCB71B6-0B83-4AA7-95FD-C7ED84FF7C7F}">
          <p14:sldIdLst>
            <p14:sldId id="256"/>
          </p14:sldIdLst>
        </p14:section>
        <p14:section name="Раздел без заголовка" id="{2CF37CF3-4836-4540-82D7-2A358459D4CA}">
          <p14:sldIdLst>
            <p14:sldId id="272"/>
            <p14:sldId id="287"/>
            <p14:sldId id="275"/>
            <p14:sldId id="285"/>
            <p14:sldId id="277"/>
            <p14:sldId id="281"/>
            <p14:sldId id="279"/>
            <p14:sldId id="278"/>
            <p14:sldId id="280"/>
            <p14:sldId id="284"/>
            <p14:sldId id="282"/>
            <p14:sldId id="283"/>
            <p14:sldId id="286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933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421" autoAdjust="0"/>
  </p:normalViewPr>
  <p:slideViewPr>
    <p:cSldViewPr snapToGrid="0">
      <p:cViewPr varScale="1">
        <p:scale>
          <a:sx n="102" d="100"/>
          <a:sy n="102" d="100"/>
        </p:scale>
        <p:origin x="918" y="108"/>
      </p:cViewPr>
      <p:guideLst>
        <p:guide orient="horz" pos="1933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C3DE9-8712-4483-B16F-C8AD8B21096C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4B1BD-1FE3-4500-B081-D7268C9F5A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072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959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210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3191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325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1041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336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7926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461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743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368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478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07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999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809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0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588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525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DF745-B4E0-440D-A872-8BC6C12C7259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BD06634-96BF-43AF-9910-6E00C3E4C1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62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  <p:sldLayoutId id="214748376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buz66.ru/" TargetMode="External"/><Relationship Id="rId2" Type="http://schemas.openxmlformats.org/officeDocument/2006/relationships/hyperlink" Target="mailto:mail_11@66.rospotrebnadzor.ru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0E7BCC-A802-16F7-B33B-2804D272C6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608" y="3695306"/>
            <a:ext cx="11170763" cy="2988297"/>
          </a:xfrm>
        </p:spPr>
        <p:txBody>
          <a:bodyPr/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1C407CD-00CA-54E6-880B-88288BD95B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0389" y="848412"/>
            <a:ext cx="10294070" cy="480767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СЛУЖБА ПО НАДЗОРУ В СФЕРЕЗАЩИТЫ ПРАВ ПОТРЕБИТЕЛЕЙ И БЛАГОПОЛУЧИЯ ЧЕЛОВЕКА</a:t>
            </a:r>
          </a:p>
          <a:p>
            <a:pPr algn="ctr"/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ФБУЗ «Центр гигиены и эпидемиологии в Свердловской области»</a:t>
            </a:r>
          </a:p>
          <a:p>
            <a:pPr algn="ctr"/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 Федерального бюджетного учреждения здравоохранения «Центр гигиены и эпидемиологии в Свердловской области в городе Первоуральск, Шалинском, Нижнесергинском районах и городе Ревда»</a:t>
            </a:r>
          </a:p>
          <a:p>
            <a:pPr algn="ctr"/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(Первоуральский филиал ФБУЗ «Центр гигиены и эпидемиологии в Свердловской области»)</a:t>
            </a:r>
          </a:p>
          <a:p>
            <a:pPr algn="ctr"/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Вайнера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ул., д. 4, г. Первоуральск, 623102</a:t>
            </a:r>
          </a:p>
          <a:p>
            <a:pPr algn="ctr"/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тел.: (3439) 24-52-15, факс: (343) 24-84-20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mail</a:t>
            </a:r>
            <a:r>
              <a:rPr lang="ru-RU" sz="3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_11@66.</a:t>
            </a:r>
            <a:r>
              <a:rPr lang="en-US" sz="36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rospotrebnadzor</a:t>
            </a:r>
            <a:r>
              <a:rPr lang="ru-RU" sz="3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sz="36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ru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https://fbuz66.ru/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ОКПО 77145708, ОГРН 1056603530510</a:t>
            </a:r>
          </a:p>
          <a:p>
            <a:pPr algn="ctr"/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ИНН/КПП 6670081969/668443001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ru-RU" sz="1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 проведение 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ru-RU" sz="1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дезинсекционных и </a:t>
            </a:r>
            <a:r>
              <a:rPr lang="ru-RU" sz="11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дератизационных</a:t>
            </a:r>
            <a:r>
              <a:rPr lang="ru-RU" sz="1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мероприятий 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ru-RU" sz="1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объектах 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endParaRPr lang="ru-RU" sz="1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endParaRPr lang="ru-RU" sz="1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endParaRPr lang="ru-RU" sz="1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ru-RU" sz="6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 отделом дезинфекции, дезинсекции, дератизации:  Гордеева Ирина </a:t>
            </a:r>
            <a:r>
              <a:rPr lang="ru-RU" sz="6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6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вановна</a:t>
            </a:r>
            <a:endParaRPr lang="ru-RU" sz="6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1" descr="C:\Users\ezhgurova_eyu\Desktop\Эмблема РПН.png"/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9781" y="207391"/>
            <a:ext cx="525463" cy="565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654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817" y="131975"/>
            <a:ext cx="11783506" cy="158370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0" y="2941320"/>
            <a:ext cx="11250123" cy="3770564"/>
          </a:xfrm>
        </p:spPr>
        <p:txBody>
          <a:bodyPr/>
          <a:lstStyle/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2920" y="289560"/>
            <a:ext cx="1132332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Дезинсекция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комплекс организационных, санитарно-технических, санитарно-гигиенических и истребительных мероприятий, направленных на уничтожение членистоногих - переносчиков возбудителей инфекционных заболеваний человека, а также на регулирование их численности и создание условий, неблагоприятных для их жизни, размножения и распространения.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69" name="Picture 1" descr="H:\Картинки для презентаций\насекомы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8730" y="4434840"/>
            <a:ext cx="3943350" cy="18897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0948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0"/>
            <a:ext cx="10986172" cy="2697480"/>
          </a:xfrm>
        </p:spPr>
        <p:txBody>
          <a:bodyPr>
            <a:noAutofit/>
          </a:bodyPr>
          <a:lstStyle/>
          <a:p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Дезинсекция включает в себя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организационные, санитарно-технические, санитарно-гигиенические и истребительные мероприятия, направленные на уничтожение членистоногих, имеющих эпидемиологическое и санитарно-гигиеническое значение.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9930" y="2758440"/>
            <a:ext cx="10986173" cy="379476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Должна проводиться на объектах, имеющих особое эпидемиологическое значение: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организации пищевой промышленности, общественного питания и организации, осуществляющие хранение и реализацию пищевой продукции;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здания, предназначенные для постоянного или временного пребывания людей;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гостиницы, общежития;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медицинские организации;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санаторно-курортные организации, дома отдыха, пансионаты;</a:t>
            </a:r>
          </a:p>
          <a:p>
            <a:pPr>
              <a:buFont typeface="Wingdings" pitchFamily="2" charset="2"/>
              <a:buChar char="Ø"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156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311085"/>
            <a:ext cx="11240695" cy="1357459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0" y="304801"/>
            <a:ext cx="11240695" cy="607714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организации, реализующие образовательные программы дошкольного, начального, общего, основного общего и среднего общего образования, организации дополнительного образования для детей и организации для детей сирот и детей, оставшихся без попечения родителей (далее - образовательные организации для детей), организации отдыха детей и их оздоровления;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организации водоснабжения и канализации;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объекты коммунально-бытового назначения;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объекты и территории организаций, занимающихся утилизацией твердых коммунальных отходов, кладбища, очистные сооружения;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объекты и территории организаций, занимающихся внешним благоустройством: санитарной очисткой, уборкой и озеленением населенных пунктов;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рекреационные объекты и территории (пляжи, места массового отдыха, туризма, рыбалки, охоты и другие);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садоводческие, огороднические и дачные объединения граждан;</a:t>
            </a:r>
            <a:endParaRPr lang="ru-RU" sz="2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543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292231"/>
            <a:ext cx="10835343" cy="801278"/>
          </a:xfrm>
        </p:spPr>
        <p:txBody>
          <a:bodyPr>
            <a:noAutofit/>
          </a:bodyPr>
          <a:lstStyle/>
          <a:p>
            <a:r>
              <a:rPr lang="ru-RU" sz="2000" b="1" dirty="0"/>
              <a:t/>
            </a:r>
            <a:br>
              <a:rPr lang="ru-RU" sz="2000" b="1" dirty="0"/>
            </a:b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0" y="0"/>
            <a:ext cx="10835343" cy="6645897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Кратность плановых обследований на заселенность членистоногими объектов, имеющих особое эпидемиологическое значение, должна составлять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менее 2 раз в месяц, для других объектов - 1 раз в месяц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 местах общего пользования многоквартирных домов, общежитий), в очагах инфекционных и паразитарных заболеваний, а также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анофелогенных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водоемов - 1 раз в неделю, открытых территорий - 1 раз в месяц.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 проведением дезинсекции, руководители организаций, в которых проводится дезинсекция, должны информировать сотрудников о дате, времени проведения и мерах предосторожности и провести подготовку помещений к истребительным мероприятиям.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Дезинсекция в помещениях проводится при закрытых форточках и окнах. После окончания работы помещения проветривают в соответствии с инструкцией по применению дезинсекционного средства.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проведении дезинсекции, пищевая продукция должна быть помещена в герметично закрывающуюся тару или иным способом герметично упакована. В случае попадания дезинсекционных средств на пищевую продукцию, эта продукция подлежит уничтожению.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6685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260287"/>
            <a:ext cx="11067186" cy="418723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0" y="805758"/>
            <a:ext cx="11067187" cy="5187623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Первоуральский филиал ФБУЗ «Центр гигиены и эпидемиологии в Свердловской области»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дезинфекции,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дезинсекции, дератизации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8(3439) 66-83-09,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с.т</a:t>
            </a:r>
            <a:r>
              <a:rPr lang="ru-RU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89827074647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943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272618"/>
            <a:ext cx="10823367" cy="1875935"/>
          </a:xfrm>
        </p:spPr>
        <p:txBody>
          <a:bodyPr/>
          <a:lstStyle/>
          <a:p>
            <a:pPr algn="ctr"/>
            <a:r>
              <a:rPr lang="ru-RU" dirty="0" smtClean="0"/>
              <a:t>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197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CB3145-B5F0-5EFB-398F-4E99C2EF1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82804"/>
            <a:ext cx="11115597" cy="101259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ормативные документы  регламентирующие выполнение 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дератизационных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дезинсекционных работ 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341120"/>
            <a:ext cx="11115596" cy="5436752"/>
          </a:xfrm>
        </p:spPr>
        <p:txBody>
          <a:bodyPr/>
          <a:lstStyle/>
          <a:p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30.03.1999 №52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санитарно-эпидемиологическом благополучии населения»</a:t>
            </a:r>
            <a:endParaRPr lang="ru-RU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Раздел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СанПиН 3.3686-21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«Санитарно-эпидемиологические требования по профилактике инфекционных болезней»</a:t>
            </a:r>
          </a:p>
          <a:p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п.п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8,46,49,126,156 </a:t>
            </a: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СанПиН </a:t>
            </a: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2.1.3684-21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«Санитарно- эпидемиологические требования к содержанию территорий городских и сельских поселений, к водным объектам, питьевой воде и питьевому водоснабжению, атмосферному воздуху, почвам, жилым помещениям, эксплуатации производственных, общественных помещений, организации и проведению санитарно-противоэпидемических (профилактических) мероприятий»</a:t>
            </a:r>
          </a:p>
          <a:p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п.п.2.12, 4.2.10,4.5.29, 4.25.7, 8.4.8 </a:t>
            </a: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 2.1.3678-20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«Санитарно-эпидемиологические требования к эксплуатации помещений, зданий, сооружений, оборудования и транспорта, а также условиям деятельности хозяйствующих субъектов, осуществляющих продажу товаров, выполнения работ или оказание услуг».</a:t>
            </a:r>
          </a:p>
          <a:p>
            <a:endParaRPr lang="ru-RU" dirty="0"/>
          </a:p>
          <a:p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302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182880"/>
            <a:ext cx="10995598" cy="79248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  регламентирующие выполнение 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дератизационных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дезинсекционных работ 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0" y="1280160"/>
            <a:ext cx="10995599" cy="5007517"/>
          </a:xfrm>
        </p:spPr>
        <p:txBody>
          <a:bodyPr/>
          <a:lstStyle/>
          <a:p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 п.п. 10.2., 10.8 </a:t>
            </a: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 </a:t>
            </a: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2.3.6.3668-20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«Санитарно-эпидемиологические требования к условиям деятельности  торговых объектов и рынков, реализующих пищевую продукцию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п.п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2.2.6., 2.9.5.,2.11.9., 3.11.2., 3.13.2 </a:t>
            </a: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 </a:t>
            </a: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2.4.3648-20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«Санитарно-эпидемиологические требования к организациям воспитания и обучения, отдыха и оздоровления детей и молодежи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п.п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2.23 </a:t>
            </a: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СанПиН 2.3/2.4.3590-20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Санитарно-эпидемиологические требования к организации общественного питания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населения.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Р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3.5.2.2487-09 «Руководство по медицинской дезинсекции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МУ 3.5.3.2949-11 «Борьба с грызунами в населенных пунктах, на железнодорожном, водном, воздушном транспорте» 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245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86500"/>
            <a:ext cx="10993049" cy="1517713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2811" y="461913"/>
            <a:ext cx="11502096" cy="5816338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Дератизационные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мероприятия (дератизация)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организационных, профилактических, истребительных и санитарно-просветительных мероприятий, направленных на борьбу с грызунами с целью обеспечения санитарно-эпидемиологического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благополучия: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endParaRPr lang="ru-RU" dirty="0"/>
          </a:p>
        </p:txBody>
      </p:sp>
      <p:pic>
        <p:nvPicPr>
          <p:cNvPr id="1026" name="Picture 2" descr="H:\Картинки для презентаций\u_9f05a762bd45e86edd19db800cdc10f8_8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4342" y="3307080"/>
            <a:ext cx="3492818" cy="3078480"/>
          </a:xfrm>
          <a:prstGeom prst="rect">
            <a:avLst/>
          </a:prstGeom>
          <a:noFill/>
        </p:spPr>
      </p:pic>
      <p:pic>
        <p:nvPicPr>
          <p:cNvPr id="1027" name="Picture 3" descr="H:\Картинки для презентаций\грызуны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6923" y="3124200"/>
            <a:ext cx="3505517" cy="3117533"/>
          </a:xfrm>
          <a:prstGeom prst="rect">
            <a:avLst/>
          </a:prstGeom>
          <a:noFill/>
        </p:spPr>
      </p:pic>
      <p:sp>
        <p:nvSpPr>
          <p:cNvPr id="1029" name="AutoShape 5" descr="H:\%D0%9A%D0%B0%D1%80%D1%82%D0%B8%D0%BD%D0%BA%D0%B8 %D0%B4%D0%BB%D1%8F %D0%BF%D1%80%D0%B5%D0%B7%D0%B5%D0%BD%D1%82%D0%B0%D1%86%D0%B8%D0%B9\%D0%B3%D1%80%D1%8B%D0%B7%D1%83%D0%BD%D1%8B 1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1" name="AutoShape 7" descr="H:\%D0%9A%D0%B0%D1%80%D1%82%D0%B8%D0%BD%D0%BA%D0%B8 %D0%B4%D0%BB%D1%8F %D0%BF%D1%80%D0%B5%D0%B7%D0%B5%D0%BD%D1%82%D0%B0%D1%86%D0%B8%D0%B9\%D0%B3%D1%80%D1%8B%D0%B7%D1%83%D0%BD%D1%8B 1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3" name="AutoShape 9" descr="H:\%D0%9A%D0%B0%D1%80%D1%82%D0%B8%D0%BD%D0%BA%D0%B8 %D0%B4%D0%BB%D1%8F %D0%BF%D1%80%D0%B5%D0%B7%D0%B5%D0%BD%D1%82%D0%B0%D1%86%D0%B8%D0%B9\%D0%B3%D1%80%D1%8B%D0%B7%D1%83%D0%BD%D1%8B 1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4" name="Picture 10" descr="H:\Картинки для презентаций\грызуны 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34840" y="2407920"/>
            <a:ext cx="3550920" cy="30784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34014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5608" y="254525"/>
            <a:ext cx="11104776" cy="1338606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0" y="396240"/>
            <a:ext cx="10920185" cy="6149415"/>
          </a:xfrm>
        </p:spPr>
        <p:txBody>
          <a:bodyPr>
            <a:normAutofit/>
          </a:bodyPr>
          <a:lstStyle/>
          <a:p>
            <a:pPr algn="just"/>
            <a:r>
              <a:rPr lang="ru-RU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Организационные мероприятия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состоят из комплекса взаимосвязанных мер административно-управленческого, финансово-экономического, научно-методического и материального характера.</a:t>
            </a:r>
          </a:p>
          <a:p>
            <a:pPr algn="just"/>
            <a:r>
              <a:rPr lang="ru-RU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Профилактические мероприятия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направлены на ликвидацию условий жизнедеятельности и истребление грызунов с помощью инженерно-технических, санитарно-гигиенических,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агро-лесотехнических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мероприятий.</a:t>
            </a:r>
          </a:p>
          <a:p>
            <a:pPr algn="just"/>
            <a:r>
              <a:rPr lang="ru-RU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Истребительные мероприятия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 в населенных пунктах, природных очагах инфекционных болезней в целях освобождения объектов от грызунов или снижения их численности с помощью физических, химических и биологических методов дератизации.</a:t>
            </a:r>
          </a:p>
          <a:p>
            <a:pPr algn="just"/>
            <a:r>
              <a:rPr lang="ru-RU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Санитарно-просветительные мероприятия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разъясняют роль и задачи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дератизационных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мероприятий на объектах обслуживания, а также являются средством, мобилизующим население на активное участие 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дератизационных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4435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7612" y="633743"/>
            <a:ext cx="11165282" cy="6044355"/>
          </a:xfrm>
        </p:spPr>
        <p:txBody>
          <a:bodyPr>
            <a:noAutofit/>
          </a:bodyPr>
          <a:lstStyle/>
          <a:p>
            <a:pPr algn="just" fontAlgn="base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Грызуны играют большую роль в распространении инфекционных заболеваний. Опасность возрастает в периоды их высокой численности и сезонной миграционной активности (весна, осень). Грызуны используют территорию населенных пунктов, в том числе различные строения и объекты хозяйственного назначения, для своей жизнедеятельности. </a:t>
            </a:r>
          </a:p>
          <a:p>
            <a:pPr algn="just" fontAlgn="base"/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Дератизационные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мероприятия проводят в течение календарного года в целях освобождения объектов и прилегающей к ним территории от грызунов, а также для предупреждения заселения грызунами освобожденных от них объектов и территорий.</a:t>
            </a:r>
          </a:p>
          <a:p>
            <a:pPr algn="just" fontAlgn="base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Качество и эффективность </a:t>
            </a:r>
            <a:r>
              <a:rPr lang="ru-RU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дератизационных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мероприятий могут быть гарантированы исполнителем при соблюдении заказчиком требований санитарно-эпидемиологических правил и нормативов по созданию условий защиты объектов от проникновения в них грызунов и обеспечении сбора, хранения и удаления пищевых и бытовых отходов на объекте или территории населенного пункта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/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96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179110"/>
            <a:ext cx="11231268" cy="64385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обеспечивающие снижение численности  грызунов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0" y="1051560"/>
            <a:ext cx="11231269" cy="5562599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Проведение дератизации в весенний и осенний периоды озелененной территории, в лесопарковой зоне, на территории природных очагов, в частных жилых домах;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Благоустройство территории населенного пункта, очистку от мусора и растительности пустырей, заброшенных производственных территорий и т.д.;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Приведение лесных массивов в лесопарковое состояние;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Ликвидацию самопроизвольных свалок, очистку от сухостоя, густого подлеска лесных массивов, примыкающих к населенным пунктам;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Обследование (учет численности, определение заселенности объектов и территории их технического и гигиенического состояния);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Профилактические мероприятия  (инженерно-технические, санитарно-гигиенические,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агро-лесотехнические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дератизация, предотвращающая восстановление численности грызунов);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Истребительные мероприятия (физические, химические и биологические);</a:t>
            </a:r>
          </a:p>
          <a:p>
            <a:pPr>
              <a:buFont typeface="Wingdings" pitchFamily="2" charset="2"/>
              <a:buChar char="Ø"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594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1"/>
            <a:ext cx="11250122" cy="640079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Профилактические Мероприятия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670560"/>
            <a:ext cx="11250123" cy="5867400"/>
          </a:xfrm>
        </p:spPr>
        <p:txBody>
          <a:bodyPr>
            <a:normAutofit fontScale="32500" lnSpcReduction="20000"/>
          </a:bodyPr>
          <a:lstStyle/>
          <a:p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Организуют и проводят юридические лица и индивидуальные предприниматели, эксплуатирующие объекты и прилегающую к ним территорию. </a:t>
            </a:r>
          </a:p>
          <a:p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Они должны поддерживать санитарно-техническое состояние и санитарное содержание объектов и территории на уровне, соответствующем санитарно-эпидемиологическим правилам и нормативам:</a:t>
            </a:r>
          </a:p>
          <a:p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60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инженерно-технические 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включают в себя работы по использованию устройств и конструкций, обеспечивающих самостоятельное и плотное закрывание дверей; </a:t>
            </a:r>
            <a:r>
              <a:rPr lang="ru-RU" sz="6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засетчивание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отдушин в фундаменте зданий; ремонт </a:t>
            </a:r>
            <a:r>
              <a:rPr lang="ru-RU" sz="6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отмостков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дверных и оконных проемов в подвальных помещениях, заделку трещин в фундаменте, отверстий в полах и стенах, входов коммуникаций и т.д.; защиту порогов и нижней части дверей материалами, устойчивыми к повреждению грызунами, на высоту не менее 50 см;</a:t>
            </a:r>
          </a:p>
          <a:p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60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санитарно-гигиенически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 - включают в себя поддержание чистоты в рабочих и подсобных помещениях, подвалах и на территории объектов путем своевременного удаления мусора и пищевых отходов с целью лишения грызунов пищи; использование плотно закрывающихся емкостей для хранения пищевых и бытовых отходов, </a:t>
            </a:r>
          </a:p>
          <a:p>
            <a:r>
              <a:rPr lang="ru-RU" sz="60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6000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агро-лесотехнические</a:t>
            </a:r>
            <a:r>
              <a:rPr lang="ru-RU" sz="60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включают в себя приведение городских и пригородных лесных рекреационных зон в лесопарковое состояние; уничтожение сорняков на пустырях, заброшенных территориях населенных пунктов; сбор опавших листьев в городских скверах, садах и питомниках растений; санитарную очистку лесопарковых территорий; санитарные рубки и рубки ухода в городских лесопарковых и пригородных лесных зонах; глубокую вспашку земли на полях и т.д.</a:t>
            </a:r>
          </a:p>
          <a:p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6111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414780"/>
            <a:ext cx="11507788" cy="395926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и кратность выполнения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дератизационных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мероприятий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6610" y="990600"/>
            <a:ext cx="11137001" cy="55473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объектах, имеющих особое эпидемиологическое значение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дератизационные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мероприятия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проводят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результатам ежемесячной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оценки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заселенности грызунами объекта. 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Объекты,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имеющие особое эпидемиологическое значение: организации оптовой и розничной торговли; предприятия, осуществляющие производство пищевых продуктов (в т.ч. мясокомбинаты, молокозаводы, хладокомбинаты, предприятия по переработке сельхозпродукции); предприятия, осуществляющие хранение продовольственных товаров; предприятия общественного питания; оздоровительные учреждения для детей (городские и загородные дома отдыха, пансионаты, гостиницы, мотели, кемпинги), образовательные учреждения для детей и подростков (дошкольные, общеобразовательные, специальные, для детей-сирот и детей, оставшихся без попечения родителей); организации, занимающиеся содержанием и разведением животных (зоомагазины, зоопарки, питомники); жилые коммунальные дома; предприятия коммунального водоснабжения, в том числе очистные сооружения; организации, занимающиеся внешним благоустройством: в том числе организацией санитарной очистки и уборки городов и поселков городского типа, озеленением городов и поселков городского типа (зеленые зоны отдыха). </a:t>
            </a:r>
          </a:p>
          <a:p>
            <a:pPr algn="just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Борьба с грызунами предусматривает систематическое осуществление комплекса </a:t>
            </a:r>
            <a:r>
              <a:rPr lang="ru-RU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дератизационных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мероприятий в течение календарного года или большего периода!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44813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3400</TotalTime>
  <Words>1566</Words>
  <Application>Microsoft Office PowerPoint</Application>
  <PresentationFormat>Широкоэкранный</PresentationFormat>
  <Paragraphs>88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Times New Roman</vt:lpstr>
      <vt:lpstr>Trebuchet MS</vt:lpstr>
      <vt:lpstr>Wingdings</vt:lpstr>
      <vt:lpstr>Wingdings 3</vt:lpstr>
      <vt:lpstr>Аспект</vt:lpstr>
      <vt:lpstr>                                   </vt:lpstr>
      <vt:lpstr>Нормативные документы  регламентирующие выполнение  дератизационных и дезинсекционных работ </vt:lpstr>
      <vt:lpstr>Нормативные документы  регламентирующие выполнение  дератизационных и дезинсекционных работ </vt:lpstr>
      <vt:lpstr>  </vt:lpstr>
      <vt:lpstr> </vt:lpstr>
      <vt:lpstr>Презентация PowerPoint</vt:lpstr>
      <vt:lpstr>Мероприятия обеспечивающие снижение численности  грызунов</vt:lpstr>
      <vt:lpstr>Профилактические Мероприятия</vt:lpstr>
      <vt:lpstr>Период и кратность выполнения дератизационных мероприятий</vt:lpstr>
      <vt:lpstr>     </vt:lpstr>
      <vt:lpstr>  Дезинсекция включает в себя организационные, санитарно-технические, санитарно-гигиенические и истребительные мероприятия, направленные на уничтожение членистоногих, имеющих эпидемиологическое и санитарно-гигиеническое значение.  </vt:lpstr>
      <vt:lpstr> </vt:lpstr>
      <vt:lpstr> </vt:lpstr>
      <vt:lpstr>Контакты :</vt:lpstr>
      <vt:lpstr>  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Клещи.  Инфекции передающиеся клещами. </dc:title>
  <dc:creator>Хусаинов Рашид Эдуардович</dc:creator>
  <cp:lastModifiedBy>Гордеева Ирина Ивановна</cp:lastModifiedBy>
  <cp:revision>294</cp:revision>
  <cp:lastPrinted>2024-07-24T10:19:21Z</cp:lastPrinted>
  <dcterms:created xsi:type="dcterms:W3CDTF">2023-03-13T03:05:15Z</dcterms:created>
  <dcterms:modified xsi:type="dcterms:W3CDTF">2024-11-06T11:12:02Z</dcterms:modified>
</cp:coreProperties>
</file>